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333" r:id="rId3"/>
    <p:sldId id="485" r:id="rId4"/>
    <p:sldId id="486" r:id="rId5"/>
    <p:sldId id="457" r:id="rId6"/>
    <p:sldId id="482" r:id="rId7"/>
    <p:sldId id="484" r:id="rId8"/>
    <p:sldId id="487" r:id="rId9"/>
    <p:sldId id="488" r:id="rId10"/>
    <p:sldId id="491" r:id="rId11"/>
    <p:sldId id="489" r:id="rId12"/>
    <p:sldId id="490" r:id="rId13"/>
    <p:sldId id="492" r:id="rId14"/>
    <p:sldId id="494" r:id="rId15"/>
    <p:sldId id="509" r:id="rId16"/>
    <p:sldId id="495" r:id="rId17"/>
    <p:sldId id="499" r:id="rId18"/>
    <p:sldId id="498" r:id="rId19"/>
    <p:sldId id="500" r:id="rId20"/>
    <p:sldId id="501" r:id="rId21"/>
    <p:sldId id="496" r:id="rId22"/>
    <p:sldId id="497" r:id="rId23"/>
    <p:sldId id="502" r:id="rId24"/>
    <p:sldId id="503" r:id="rId25"/>
    <p:sldId id="504" r:id="rId26"/>
    <p:sldId id="507" r:id="rId27"/>
    <p:sldId id="505" r:id="rId28"/>
    <p:sldId id="506" r:id="rId29"/>
    <p:sldId id="510" r:id="rId30"/>
    <p:sldId id="511" r:id="rId31"/>
    <p:sldId id="512" r:id="rId32"/>
    <p:sldId id="513" r:id="rId33"/>
    <p:sldId id="514" r:id="rId34"/>
    <p:sldId id="33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2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93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6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4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63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5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3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3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50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42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56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3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72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1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7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7: Solving forward problems using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Randomly select 2500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# of testing points for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100,000</a:t>
                </a:r>
                <a:r>
                  <a:rPr lang="en-US" altLang="zh-CN" sz="2400" dirty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2000548"/>
              </a:xfrm>
              <a:prstGeom prst="rect">
                <a:avLst/>
              </a:prstGeom>
              <a:blipFill>
                <a:blip r:embed="rId3"/>
                <a:stretch>
                  <a:fillRect l="-1240" t="-3049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12B797C-C19B-4600-B67A-BFCA38EC47DD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5381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77921-88DC-4EF4-A1D3-E0F622D78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8"/>
          <a:stretch/>
        </p:blipFill>
        <p:spPr>
          <a:xfrm>
            <a:off x="566999" y="993058"/>
            <a:ext cx="8010001" cy="28498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40C64B-7774-425F-BFE8-7A4037D9FEAD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8286E-21F9-4375-B410-A3D60532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59" y="3683642"/>
            <a:ext cx="3870000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0B63F-1829-4E8F-8F1A-25BB945AF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05" y="2110923"/>
            <a:ext cx="3780318" cy="2835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7C209D-A499-4670-A7E6-8E2F000A2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7" y="2250950"/>
            <a:ext cx="4492020" cy="26952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C734ED-2A85-4787-854D-6FC831A91D9A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6376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sampling: 2D Burgers equations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1E4436-638D-4AC4-A647-6A84BFFE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0" y="991688"/>
            <a:ext cx="3735000" cy="1575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581448-5D81-4091-81CC-F0273E2832A1}"/>
              </a:ext>
            </a:extLst>
          </p:cNvPr>
          <p:cNvSpPr txBox="1"/>
          <p:nvPr/>
        </p:nvSpPr>
        <p:spPr>
          <a:xfrm>
            <a:off x="4935793" y="1317523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Re=5000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210 residual points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ECE62-DD76-4C16-9169-883005F7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1" y="2634645"/>
            <a:ext cx="8055001" cy="3231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C9198B-7039-429E-B5C1-536270E90AA3}"/>
              </a:ext>
            </a:extLst>
          </p:cNvPr>
          <p:cNvSpPr txBox="1"/>
          <p:nvPr/>
        </p:nvSpPr>
        <p:spPr>
          <a:xfrm>
            <a:off x="3755922" y="4030020"/>
            <a:ext cx="163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0.2, 0.5, 1.0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04F77-2F60-495A-A8D1-BBC1EC9AE7F7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17691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A2EA93-4AE8-46C0-9647-8F824747E3DC}"/>
              </a:ext>
            </a:extLst>
          </p:cNvPr>
          <p:cNvSpPr txBox="1"/>
          <p:nvPr/>
        </p:nvSpPr>
        <p:spPr>
          <a:xfrm>
            <a:off x="683342" y="2517058"/>
            <a:ext cx="7777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both spatial and temporal domain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41746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Residual/gradient-based adaptive sampling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C2F8A-20BA-4A4E-9B62-27F09452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5" y="1086868"/>
            <a:ext cx="8150942" cy="51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Randomly select 2000 residual points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1261884"/>
              </a:xfrm>
              <a:prstGeom prst="rect">
                <a:avLst/>
              </a:prstGeom>
              <a:blipFill>
                <a:blip r:embed="rId3"/>
                <a:stretch>
                  <a:fillRect l="-1240" t="-4831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913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CD6C1D-52B6-4013-AB2D-56903038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2203103"/>
            <a:ext cx="8662219" cy="24517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CC17ED-AE46-4841-9BA0-A6308C90B078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AB5556-1A72-400E-A155-D60B7AE1E231}"/>
                  </a:ext>
                </a:extLst>
              </p:cNvPr>
              <p:cNvSpPr txBox="1"/>
              <p:nvPr/>
            </p:nvSpPr>
            <p:spPr>
              <a:xfrm>
                <a:off x="2310579" y="1607644"/>
                <a:ext cx="2497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subdomains: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AB5556-1A72-400E-A155-D60B7AE1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79" y="1607644"/>
                <a:ext cx="2497393" cy="369332"/>
              </a:xfrm>
              <a:prstGeom prst="rect">
                <a:avLst/>
              </a:prstGeom>
              <a:blipFill>
                <a:blip r:embed="rId4"/>
                <a:stretch>
                  <a:fillRect l="-195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1C2439-64ED-4E6A-ABCE-BB152F0DE172}"/>
                  </a:ext>
                </a:extLst>
              </p:cNvPr>
              <p:cNvSpPr txBox="1"/>
              <p:nvPr/>
            </p:nvSpPr>
            <p:spPr>
              <a:xfrm>
                <a:off x="4572000" y="1607644"/>
                <a:ext cx="3559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quadrature points: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1C2439-64ED-4E6A-ABCE-BB152F0DE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7644"/>
                <a:ext cx="3559277" cy="369332"/>
              </a:xfrm>
              <a:prstGeom prst="rect">
                <a:avLst/>
              </a:prstGeom>
              <a:blipFill>
                <a:blip r:embed="rId5"/>
                <a:stretch>
                  <a:fillRect l="-137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2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CBE0AA-E632-419B-B38A-FE7CD57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99" y="1177959"/>
            <a:ext cx="7560001" cy="2181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7B201C-BB69-419E-97FD-1C748472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01" y="3654590"/>
            <a:ext cx="2925000" cy="94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0E84B-E097-4B3C-B1E2-04A9E822BB10}"/>
                  </a:ext>
                </a:extLst>
              </p:cNvPr>
              <p:cNvSpPr txBox="1"/>
              <p:nvPr/>
            </p:nvSpPr>
            <p:spPr>
              <a:xfrm>
                <a:off x="5181600" y="3942424"/>
                <a:ext cx="119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0E84B-E097-4B3C-B1E2-04A9E822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942424"/>
                <a:ext cx="1199536" cy="3693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1C6A09E-6B70-497D-83BC-9CF41A964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998" y="4894554"/>
            <a:ext cx="6300001" cy="501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CC91-BE49-4ED2-9A34-33AF53F9FAF5}"/>
                  </a:ext>
                </a:extLst>
              </p:cNvPr>
              <p:cNvSpPr txBox="1"/>
              <p:nvPr/>
            </p:nvSpPr>
            <p:spPr>
              <a:xfrm>
                <a:off x="222462" y="5014047"/>
                <a:ext cx="119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CC91-BE49-4ED2-9A34-33AF53F9F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" y="5014047"/>
                <a:ext cx="11995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A918B78-FD9D-4CEA-AF75-ACA983A65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900" y="5541635"/>
            <a:ext cx="6435001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56F468-D859-4818-8F0A-86718AA0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98" y="2633858"/>
            <a:ext cx="4082004" cy="3478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576BDD-DB27-485C-99FB-B47C5EBE668C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200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576BDD-DB27-485C-99FB-B47C5EBE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4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802DB4-7BB5-4D98-B437-A5FDCD68D956}"/>
                  </a:ext>
                </a:extLst>
              </p:cNvPr>
              <p:cNvSpPr txBox="1"/>
              <p:nvPr/>
            </p:nvSpPr>
            <p:spPr>
              <a:xfrm>
                <a:off x="3588772" y="1722200"/>
                <a:ext cx="2497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subdomains: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802DB4-7BB5-4D98-B437-A5FDCD68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2" y="1722200"/>
                <a:ext cx="2497393" cy="369332"/>
              </a:xfrm>
              <a:prstGeom prst="rect">
                <a:avLst/>
              </a:prstGeom>
              <a:blipFill>
                <a:blip r:embed="rId5"/>
                <a:stretch>
                  <a:fillRect l="-22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BFE9E0-31BB-4895-8D6A-2443DF1EA2CF}"/>
                  </a:ext>
                </a:extLst>
              </p:cNvPr>
              <p:cNvSpPr txBox="1"/>
              <p:nvPr/>
            </p:nvSpPr>
            <p:spPr>
              <a:xfrm>
                <a:off x="5850193" y="1722200"/>
                <a:ext cx="3559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quadrature points: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BFE9E0-31BB-4895-8D6A-2443DF1E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193" y="1722200"/>
                <a:ext cx="3559277" cy="369332"/>
              </a:xfrm>
              <a:prstGeom prst="rect">
                <a:avLst/>
              </a:prstGeom>
              <a:blipFill>
                <a:blip r:embed="rId6"/>
                <a:stretch>
                  <a:fillRect l="-154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Residual/gradient-based adaptive sampling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80CC-C75E-4A6C-8706-5DAF7A82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920989"/>
            <a:ext cx="8514735" cy="53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B3B47B82-DD98-42AB-9232-36091AEBFE2E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EDCCB-250C-46C1-B3AF-7464816F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21" y="905626"/>
            <a:ext cx="3173734" cy="276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9957C1-9C40-4CDC-B19F-8A9D631D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8" y="3519081"/>
            <a:ext cx="7456308" cy="30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B3B47B82-DD98-42AB-9232-36091AEBFE2E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9823F4-E890-4F2B-95A7-FAB9514C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6" y="1001595"/>
            <a:ext cx="8701548" cy="51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9-dimensional Poisson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84C6D5-D8AC-47A4-9102-EE8C1B75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4" y="1113208"/>
            <a:ext cx="4230000" cy="81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4A21D2-A2A7-4CAD-89B8-B0B5A2AC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80" y="2286945"/>
            <a:ext cx="1800000" cy="4316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77E73D-F048-41E2-934F-B1B46C9E098F}"/>
              </a:ext>
            </a:extLst>
          </p:cNvPr>
          <p:cNvSpPr txBox="1"/>
          <p:nvPr/>
        </p:nvSpPr>
        <p:spPr>
          <a:xfrm>
            <a:off x="4572368" y="2286945"/>
            <a:ext cx="21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9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7F86AC8-F71B-41F4-8FA2-B9521399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22" y="2718612"/>
            <a:ext cx="6500555" cy="35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Complex geometry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8BD89B-14B6-4542-A160-06D3BC9D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00" y="2967872"/>
            <a:ext cx="3960000" cy="3301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275D57-20DA-4FA3-887C-E38D8669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23" y="1599629"/>
            <a:ext cx="3330000" cy="9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465BDF-3D0E-42D8-8885-34E006F1CDE8}"/>
                  </a:ext>
                </a:extLst>
              </p:cNvPr>
              <p:cNvSpPr txBox="1"/>
              <p:nvPr/>
            </p:nvSpPr>
            <p:spPr>
              <a:xfrm>
                <a:off x="4572000" y="1869963"/>
                <a:ext cx="333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465BDF-3D0E-42D8-8885-34E006F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69963"/>
                <a:ext cx="33300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1CA943-7B2C-4C9C-AE03-63591959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" y="946149"/>
            <a:ext cx="7590503" cy="54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400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5×25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2×12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3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036938-36CD-47F7-939C-4C0B1468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46" y="2165293"/>
            <a:ext cx="5111338" cy="4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400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5×25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2×12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3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B441353-90C0-4B3E-9503-5DA6A045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3" y="2649490"/>
            <a:ext cx="8593394" cy="25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5149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01361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E20A7E-FF7A-4B0D-939B-C13437BB0211}"/>
                  </a:ext>
                </a:extLst>
              </p:cNvPr>
              <p:cNvSpPr/>
              <p:nvPr/>
            </p:nvSpPr>
            <p:spPr>
              <a:xfrm>
                <a:off x="2310547" y="2101869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E20A7E-FF7A-4B0D-939B-C13437BB0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7" y="2101869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13E18463-DD51-482D-B321-AAC22B7B1391}"/>
              </a:ext>
            </a:extLst>
          </p:cNvPr>
          <p:cNvSpPr/>
          <p:nvPr/>
        </p:nvSpPr>
        <p:spPr>
          <a:xfrm>
            <a:off x="4395019" y="2792361"/>
            <a:ext cx="353962" cy="1113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/>
              <p:nvPr/>
            </p:nvSpPr>
            <p:spPr>
              <a:xfrm>
                <a:off x="2012623" y="4068347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23" y="4068347"/>
                <a:ext cx="5472716" cy="458523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1D566BF3-61D4-4D0B-917E-50F4334FE226}"/>
                  </a:ext>
                </a:extLst>
              </p:cNvPr>
              <p:cNvSpPr txBox="1"/>
              <p:nvPr/>
            </p:nvSpPr>
            <p:spPr>
              <a:xfrm>
                <a:off x="996238" y="1263759"/>
                <a:ext cx="4437821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∈[−1, 1]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1D566BF3-61D4-4D0B-917E-50F4334F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38" y="1263759"/>
                <a:ext cx="4437821" cy="681982"/>
              </a:xfrm>
              <a:prstGeom prst="rect">
                <a:avLst/>
              </a:prstGeom>
              <a:blipFill>
                <a:blip r:embed="rId3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2A611907-862F-4281-986B-6DA6E4FF71A1}"/>
                  </a:ext>
                </a:extLst>
              </p:cNvPr>
              <p:cNvSpPr txBox="1"/>
              <p:nvPr/>
            </p:nvSpPr>
            <p:spPr>
              <a:xfrm>
                <a:off x="5507667" y="1263759"/>
                <a:ext cx="33196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2A611907-862F-4281-986B-6DA6E4FF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67" y="1263759"/>
                <a:ext cx="3319669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5">
            <a:extLst>
              <a:ext uri="{FF2B5EF4-FFF2-40B4-BE49-F238E27FC236}">
                <a16:creationId xmlns:a16="http://schemas.microsoft.com/office/drawing/2014/main" id="{115FF3CF-BA92-4E55-8525-49F52169401A}"/>
              </a:ext>
            </a:extLst>
          </p:cNvPr>
          <p:cNvSpPr txBox="1"/>
          <p:nvPr/>
        </p:nvSpPr>
        <p:spPr>
          <a:xfrm>
            <a:off x="5607901" y="2091854"/>
            <a:ext cx="368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DNN: 4 hidden layers with 128 neurons per layer</a:t>
            </a:r>
          </a:p>
          <a:p>
            <a:r>
              <a:rPr lang="en-US" sz="1200" dirty="0"/>
              <a:t>20,000 random points for residual</a:t>
            </a:r>
          </a:p>
          <a:p>
            <a:r>
              <a:rPr lang="en-US" sz="1200" dirty="0"/>
              <a:t>200 uniform points for initial conditions</a:t>
            </a:r>
          </a:p>
          <a:p>
            <a:r>
              <a:rPr lang="en-US" sz="1200" dirty="0"/>
              <a:t>100 uniform points for boundary conditions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52FFC9-A043-4646-AE7A-4378B2BA3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" y="3347696"/>
            <a:ext cx="3607445" cy="288595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7BBB1E5-8E16-47E4-B3DE-EA20AAF473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41" y="3347696"/>
            <a:ext cx="3607445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7BBB1E5-8E16-47E4-B3DE-EA20AAF47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11" y="875072"/>
            <a:ext cx="3112618" cy="2490094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7F90E83-C36B-4503-9DBC-50D634BCDA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61" y="3492835"/>
            <a:ext cx="3607445" cy="288595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48E2567-294D-43CB-B58F-1914C5A7A4B9}"/>
              </a:ext>
            </a:extLst>
          </p:cNvPr>
          <p:cNvSpPr/>
          <p:nvPr/>
        </p:nvSpPr>
        <p:spPr>
          <a:xfrm>
            <a:off x="6213988" y="3618270"/>
            <a:ext cx="1612490" cy="646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645839-B788-4BF8-AC6C-21E9D98E8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9" y="3484100"/>
            <a:ext cx="3607445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/>
              <p:nvPr/>
            </p:nvSpPr>
            <p:spPr>
              <a:xfrm>
                <a:off x="1953630" y="1027721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30" y="1027721"/>
                <a:ext cx="5472716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>
            <a:extLst>
              <a:ext uri="{FF2B5EF4-FFF2-40B4-BE49-F238E27FC236}">
                <a16:creationId xmlns:a16="http://schemas.microsoft.com/office/drawing/2014/main" id="{C3487BF3-9B92-4AEF-ACC5-18BDCB3E6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64" y="1683169"/>
            <a:ext cx="3087596" cy="2470077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EDF1684B-C971-4C77-A7ED-FEDA215AA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53" y="1683169"/>
            <a:ext cx="3013212" cy="241057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64DDBBB6-2449-4305-BC16-E9019E2E6C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65" y="4350171"/>
            <a:ext cx="2857500" cy="22860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398374B-9508-45CB-84A0-DA8995A588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4350171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/>
              <p:nvPr/>
            </p:nvSpPr>
            <p:spPr>
              <a:xfrm>
                <a:off x="2470826" y="176757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26" y="1767572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1547FD8-B719-421C-8802-1021C4E2C3DB}"/>
              </a:ext>
            </a:extLst>
          </p:cNvPr>
          <p:cNvSpPr/>
          <p:nvPr/>
        </p:nvSpPr>
        <p:spPr>
          <a:xfrm>
            <a:off x="5569974" y="3394588"/>
            <a:ext cx="2340077" cy="1071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E16CE-1EBC-4D61-9155-7C9C5893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1389" b="10234"/>
          <a:stretch/>
        </p:blipFill>
        <p:spPr>
          <a:xfrm>
            <a:off x="1637071" y="3394588"/>
            <a:ext cx="2340077" cy="1071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/>
              <p:nvPr/>
            </p:nvSpPr>
            <p:spPr>
              <a:xfrm>
                <a:off x="2900516" y="2428568"/>
                <a:ext cx="352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6" y="2428568"/>
                <a:ext cx="352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E7B075E-8908-48B3-93F6-C2F97D87AAA0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 flipH="1">
            <a:off x="2807110" y="2797900"/>
            <a:ext cx="1858297" cy="59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C51626E-9F79-4C78-B022-B38DA53715E6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665407" y="2797900"/>
            <a:ext cx="2074606" cy="59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9" r="7660"/>
          <a:stretch/>
        </p:blipFill>
        <p:spPr>
          <a:xfrm>
            <a:off x="4737432" y="3844090"/>
            <a:ext cx="4046228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/>
              <p:nvPr/>
            </p:nvSpPr>
            <p:spPr>
              <a:xfrm>
                <a:off x="2310547" y="1031945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7" y="1031945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1547FD8-B719-421C-8802-1021C4E2C3DB}"/>
              </a:ext>
            </a:extLst>
          </p:cNvPr>
          <p:cNvSpPr/>
          <p:nvPr/>
        </p:nvSpPr>
        <p:spPr>
          <a:xfrm>
            <a:off x="5088193" y="2353442"/>
            <a:ext cx="2340077" cy="1071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E16CE-1EBC-4D61-9155-7C9C5893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1389" b="10234"/>
          <a:stretch/>
        </p:blipFill>
        <p:spPr>
          <a:xfrm>
            <a:off x="1843547" y="2357284"/>
            <a:ext cx="2340077" cy="1071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/>
              <p:nvPr/>
            </p:nvSpPr>
            <p:spPr>
              <a:xfrm>
                <a:off x="2876002" y="1766275"/>
                <a:ext cx="352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02" y="1766275"/>
                <a:ext cx="352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C96E62A-D966-4148-BE43-7CD68B88D78C}"/>
              </a:ext>
            </a:extLst>
          </p:cNvPr>
          <p:cNvSpPr txBox="1"/>
          <p:nvPr/>
        </p:nvSpPr>
        <p:spPr>
          <a:xfrm>
            <a:off x="604683" y="270847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269B03-EDED-4620-9F1E-3E495ABBC477}"/>
              </a:ext>
            </a:extLst>
          </p:cNvPr>
          <p:cNvSpPr txBox="1"/>
          <p:nvPr/>
        </p:nvSpPr>
        <p:spPr>
          <a:xfrm>
            <a:off x="604683" y="4493031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7DD6CC-3537-473F-B812-D616FCC124D7}"/>
              </a:ext>
            </a:extLst>
          </p:cNvPr>
          <p:cNvSpPr txBox="1"/>
          <p:nvPr/>
        </p:nvSpPr>
        <p:spPr>
          <a:xfrm>
            <a:off x="1843547" y="4493031"/>
            <a:ext cx="615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# testing points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?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71635F-FD43-4D74-BFB4-88A41B20A8DD}"/>
              </a:ext>
            </a:extLst>
          </p:cNvPr>
          <p:cNvSpPr txBox="1"/>
          <p:nvPr/>
        </p:nvSpPr>
        <p:spPr>
          <a:xfrm>
            <a:off x="678425" y="5417092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2C878F-7C56-4E16-89A4-AE57B2467A59}"/>
              </a:ext>
            </a:extLst>
          </p:cNvPr>
          <p:cNvSpPr txBox="1"/>
          <p:nvPr/>
        </p:nvSpPr>
        <p:spPr>
          <a:xfrm>
            <a:off x="1917289" y="5417092"/>
            <a:ext cx="615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training data at locations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0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3CF733-9CD1-401F-B2A9-56AC8C7A6A6C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2241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C59F23-60E3-4458-AFA7-D0508A7A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0" y="1502019"/>
            <a:ext cx="8235001" cy="350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84D2ACD-7009-4B5F-B377-EBEC710DD65B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8866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14335</TotalTime>
  <Words>952</Words>
  <Application>Microsoft Office PowerPoint</Application>
  <PresentationFormat>全屏显示(4:3)</PresentationFormat>
  <Paragraphs>225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1330</cp:revision>
  <dcterms:created xsi:type="dcterms:W3CDTF">2017-09-04T15:34:47Z</dcterms:created>
  <dcterms:modified xsi:type="dcterms:W3CDTF">2025-03-18T06:54:02Z</dcterms:modified>
</cp:coreProperties>
</file>